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32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14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26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6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4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99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23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82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34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3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4E1C-8D27-DD4A-B344-635B5F0E5C9B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477D8-AB55-5C4F-91F7-1C3F6ED86B1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67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ZWgOf2lSA" TargetMode="External"/><Relationship Id="rId2" Type="http://schemas.openxmlformats.org/officeDocument/2006/relationships/hyperlink" Target="https://www.youtube.com/watch?v=hz0dSnaTs2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yJeSJySAec&amp;feature=youtu.b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youtube.com/watch?v=aXZWgOf2lSA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www.youtube.com/watch?v=hz0dSnaTs2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kyJeSJySAec&amp;feature=youtu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05447" y="1560143"/>
            <a:ext cx="8283488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nl-NL" sz="1400" dirty="0">
                <a:latin typeface="Arial"/>
                <a:cs typeface="Arial"/>
              </a:rPr>
              <a:t>Vertel: Dit lied heeft maar drie woorden: </a:t>
            </a:r>
            <a:r>
              <a:rPr lang="nl-NL" sz="1400" dirty="0" err="1">
                <a:latin typeface="Arial"/>
                <a:cs typeface="Arial"/>
              </a:rPr>
              <a:t>bim</a:t>
            </a:r>
            <a:r>
              <a:rPr lang="nl-NL" sz="1400" dirty="0">
                <a:latin typeface="Arial"/>
                <a:cs typeface="Arial"/>
              </a:rPr>
              <a:t>, </a:t>
            </a:r>
            <a:r>
              <a:rPr lang="nl-NL" sz="1400" dirty="0" err="1">
                <a:latin typeface="Arial"/>
                <a:cs typeface="Arial"/>
              </a:rPr>
              <a:t>bum</a:t>
            </a:r>
            <a:r>
              <a:rPr lang="nl-NL" sz="1400" dirty="0">
                <a:latin typeface="Arial"/>
                <a:cs typeface="Arial"/>
              </a:rPr>
              <a:t> en </a:t>
            </a:r>
            <a:r>
              <a:rPr lang="nl-NL" sz="1400" dirty="0" err="1">
                <a:latin typeface="Arial"/>
                <a:cs typeface="Arial"/>
              </a:rPr>
              <a:t>biddy</a:t>
            </a:r>
            <a:r>
              <a:rPr lang="nl-NL" sz="1400" dirty="0">
                <a:latin typeface="Arial"/>
                <a:cs typeface="Arial"/>
              </a:rPr>
              <a:t>. </a:t>
            </a:r>
            <a:endParaRPr lang="nl-NL" sz="1400" dirty="0" smtClean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nl-NL" sz="1400" dirty="0" smtClean="0">
                <a:latin typeface="Arial"/>
                <a:cs typeface="Arial"/>
              </a:rPr>
              <a:t>Bij </a:t>
            </a:r>
            <a:r>
              <a:rPr lang="nl-NL" sz="1400" dirty="0">
                <a:latin typeface="Arial"/>
                <a:cs typeface="Arial"/>
              </a:rPr>
              <a:t>ieder woord doe ik iets. Wat doe ik? Zing het lied met de bijbehorende beweging. </a:t>
            </a:r>
            <a:r>
              <a:rPr lang="nl-NL" sz="1400" dirty="0" err="1">
                <a:latin typeface="Arial"/>
                <a:cs typeface="Arial"/>
              </a:rPr>
              <a:t>Bim</a:t>
            </a:r>
            <a:r>
              <a:rPr lang="nl-NL" sz="1400" dirty="0">
                <a:latin typeface="Arial"/>
                <a:cs typeface="Arial"/>
              </a:rPr>
              <a:t> = klap, </a:t>
            </a:r>
            <a:r>
              <a:rPr lang="nl-NL" sz="1400" dirty="0" err="1">
                <a:latin typeface="Arial"/>
                <a:cs typeface="Arial"/>
              </a:rPr>
              <a:t>bum</a:t>
            </a:r>
            <a:r>
              <a:rPr lang="nl-NL" sz="1400" dirty="0">
                <a:latin typeface="Arial"/>
                <a:cs typeface="Arial"/>
              </a:rPr>
              <a:t> = vingerknip, </a:t>
            </a:r>
            <a:r>
              <a:rPr lang="nl-NL" sz="1400" dirty="0" err="1">
                <a:latin typeface="Arial"/>
                <a:cs typeface="Arial"/>
              </a:rPr>
              <a:t>biddy</a:t>
            </a:r>
            <a:r>
              <a:rPr lang="nl-NL" sz="1400" dirty="0">
                <a:latin typeface="Arial"/>
                <a:cs typeface="Arial"/>
              </a:rPr>
              <a:t> = op bovenbeen.​</a:t>
            </a:r>
          </a:p>
          <a:p>
            <a:pPr marL="285750" lvl="0" indent="-285750">
              <a:buFont typeface="Arial"/>
              <a:buChar char="•"/>
            </a:pPr>
            <a:r>
              <a:rPr lang="nl-NL" sz="1400" dirty="0">
                <a:latin typeface="Arial"/>
                <a:cs typeface="Arial"/>
              </a:rPr>
              <a:t>Laat de afbeeldingen zien (</a:t>
            </a:r>
            <a:r>
              <a:rPr lang="nl-NL" sz="1400" dirty="0" err="1">
                <a:latin typeface="Arial"/>
                <a:cs typeface="Arial"/>
              </a:rPr>
              <a:t>powerpoint</a:t>
            </a:r>
            <a:r>
              <a:rPr lang="nl-NL" sz="1400" dirty="0">
                <a:latin typeface="Arial"/>
                <a:cs typeface="Arial"/>
              </a:rPr>
              <a:t>). De kinderen proberen de beweging mee te doen (ze hoeven nog niet te zingen!). Oefen dit een paar keer.​</a:t>
            </a:r>
          </a:p>
          <a:p>
            <a:pPr marL="285750" lvl="0" indent="-285750">
              <a:buFont typeface="Arial"/>
              <a:buChar char="•"/>
            </a:pPr>
            <a:r>
              <a:rPr lang="nl-NL" sz="1400" dirty="0">
                <a:latin typeface="Arial"/>
                <a:cs typeface="Arial"/>
              </a:rPr>
              <a:t>Laat ter ondersteuning de grafische tekening van de beweging zien. Let op: beide regels worden herhaald! Oefen dit een paar keer. N.B. De grafische tekening laat geen toonhoogte zien!​</a:t>
            </a:r>
          </a:p>
          <a:p>
            <a:pPr marL="285750" lvl="0" indent="-285750">
              <a:buFont typeface="Arial"/>
              <a:buChar char="•"/>
            </a:pPr>
            <a:r>
              <a:rPr lang="nl-NL" sz="1400" dirty="0">
                <a:latin typeface="Arial"/>
                <a:cs typeface="Arial"/>
              </a:rPr>
              <a:t>De kinderen zingen mee, let goed op regel 3, oefen deze desnoods apart.​</a:t>
            </a:r>
          </a:p>
          <a:p>
            <a:pPr marL="285750" lvl="0" indent="-285750">
              <a:buFont typeface="Arial"/>
              <a:buChar char="•"/>
            </a:pPr>
            <a:r>
              <a:rPr lang="nl-NL" sz="1400" dirty="0">
                <a:latin typeface="Arial"/>
                <a:cs typeface="Arial"/>
              </a:rPr>
              <a:t>Zing het lied ook eens zonder de beweging. Is dit makkelijker? ​</a:t>
            </a:r>
          </a:p>
          <a:p>
            <a:pPr marL="285750" lvl="0" indent="-285750">
              <a:buFont typeface="Arial"/>
              <a:buChar char="•"/>
            </a:pPr>
            <a:r>
              <a:rPr lang="nl-NL" sz="1400" dirty="0">
                <a:latin typeface="Arial"/>
                <a:cs typeface="Arial"/>
              </a:rPr>
              <a:t>Zing het lied met de beweging erbij, steeds een beetje sneller!​</a:t>
            </a:r>
          </a:p>
          <a:p>
            <a:r>
              <a:rPr lang="nl-NL" sz="1400" dirty="0">
                <a:latin typeface="Arial"/>
                <a:cs typeface="Arial"/>
              </a:rPr>
              <a:t>​</a:t>
            </a:r>
          </a:p>
          <a:p>
            <a:r>
              <a:rPr lang="nl-NL" sz="1400" b="1" dirty="0">
                <a:latin typeface="Arial"/>
                <a:cs typeface="Arial"/>
              </a:rPr>
              <a:t>Uitbreiding en uitdaging:</a:t>
            </a:r>
            <a:r>
              <a:rPr lang="nl-NL" sz="1400" dirty="0">
                <a:latin typeface="Arial"/>
                <a:cs typeface="Arial"/>
              </a:rPr>
              <a:t> </a:t>
            </a:r>
          </a:p>
          <a:p>
            <a:pPr lvl="0"/>
            <a:r>
              <a:rPr lang="nl-NL" sz="1400" dirty="0">
                <a:latin typeface="Arial"/>
                <a:cs typeface="Arial"/>
              </a:rPr>
              <a:t>Als de leerlingen het lied goed kunnen zingen speel het dan eens op </a:t>
            </a:r>
            <a:r>
              <a:rPr lang="nl-NL" sz="1400" dirty="0" err="1">
                <a:latin typeface="Arial"/>
                <a:cs typeface="Arial"/>
              </a:rPr>
              <a:t>boomwhackers</a:t>
            </a:r>
            <a:r>
              <a:rPr lang="nl-NL" sz="1400" dirty="0">
                <a:latin typeface="Arial"/>
                <a:cs typeface="Arial"/>
              </a:rPr>
              <a:t>. ​Deel de </a:t>
            </a:r>
            <a:r>
              <a:rPr lang="nl-NL" sz="1400" dirty="0" err="1">
                <a:latin typeface="Arial"/>
                <a:cs typeface="Arial"/>
              </a:rPr>
              <a:t>boomwhackers</a:t>
            </a:r>
            <a:r>
              <a:rPr lang="nl-NL" sz="1400" dirty="0">
                <a:latin typeface="Arial"/>
                <a:cs typeface="Arial"/>
              </a:rPr>
              <a:t> ‘handig’ uit: zoveel mogelijk dezelfde kleuren bij elkaar, zodat de leerlingen steun aan elkaar hebben.​</a:t>
            </a:r>
          </a:p>
          <a:p>
            <a:pPr marL="285750" lvl="0" indent="-285750">
              <a:buFont typeface="Wingdings" charset="2"/>
              <a:buChar char="q"/>
            </a:pPr>
            <a:r>
              <a:rPr lang="nl-NL" sz="1400" dirty="0">
                <a:latin typeface="Arial"/>
                <a:cs typeface="Arial"/>
              </a:rPr>
              <a:t>Laat de leerlingen eerst op het goede moment bij hun eigen kleur in de handen klappen​</a:t>
            </a:r>
          </a:p>
          <a:p>
            <a:pPr lvl="0"/>
            <a:r>
              <a:rPr lang="nl-NL" sz="1400" dirty="0">
                <a:latin typeface="Arial"/>
                <a:cs typeface="Arial"/>
              </a:rPr>
              <a:t>oefen dan pas met de </a:t>
            </a:r>
            <a:r>
              <a:rPr lang="nl-NL" sz="1400" dirty="0" err="1">
                <a:latin typeface="Arial"/>
                <a:cs typeface="Arial"/>
              </a:rPr>
              <a:t>boomwhackers</a:t>
            </a:r>
            <a:r>
              <a:rPr lang="nl-NL" sz="1400" dirty="0">
                <a:latin typeface="Arial"/>
                <a:cs typeface="Arial"/>
              </a:rPr>
              <a:t>, wijs mee op het bord!​</a:t>
            </a:r>
          </a:p>
          <a:p>
            <a:pPr marL="285750" lvl="0" indent="-285750">
              <a:buFont typeface="Wingdings" charset="2"/>
              <a:buChar char="q"/>
            </a:pPr>
            <a:r>
              <a:rPr lang="nl-NL" sz="1400" dirty="0">
                <a:latin typeface="Arial"/>
                <a:cs typeface="Arial"/>
              </a:rPr>
              <a:t>moeilijke stukjes even apart oefenen.​</a:t>
            </a:r>
          </a:p>
          <a:p>
            <a:r>
              <a:rPr lang="nl-NL" sz="1400" dirty="0">
                <a:latin typeface="Arial"/>
                <a:cs typeface="Arial"/>
              </a:rPr>
              <a:t>N.B. Geef de leerlingen die een F# moeten spelen ook de donkergroene G! ​</a:t>
            </a:r>
          </a:p>
          <a:p>
            <a:r>
              <a:rPr lang="nl-NL" sz="1400" i="1" dirty="0">
                <a:latin typeface="Arial"/>
                <a:cs typeface="Arial"/>
              </a:rPr>
              <a:t>Benodigde </a:t>
            </a:r>
            <a:r>
              <a:rPr lang="nl-NL" sz="1400" i="1" dirty="0" err="1">
                <a:latin typeface="Arial"/>
                <a:cs typeface="Arial"/>
              </a:rPr>
              <a:t>boomwhackers</a:t>
            </a:r>
            <a:r>
              <a:rPr lang="nl-NL" sz="1400" i="1" dirty="0">
                <a:latin typeface="Arial"/>
                <a:cs typeface="Arial"/>
              </a:rPr>
              <a:t>:</a:t>
            </a:r>
            <a:r>
              <a:rPr lang="nl-NL" sz="1400" dirty="0">
                <a:latin typeface="Arial"/>
                <a:cs typeface="Arial"/>
              </a:rPr>
              <a:t> D E Fis G A B</a:t>
            </a:r>
          </a:p>
        </p:txBody>
      </p:sp>
      <p:sp>
        <p:nvSpPr>
          <p:cNvPr id="7" name="Rechthoek 6"/>
          <p:cNvSpPr/>
          <p:nvPr/>
        </p:nvSpPr>
        <p:spPr>
          <a:xfrm>
            <a:off x="381174" y="302875"/>
            <a:ext cx="78730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charset="2"/>
              <a:buChar char="u"/>
            </a:pPr>
            <a:r>
              <a:rPr lang="nl-NL" sz="4000" dirty="0" err="1" smtClean="0">
                <a:latin typeface="Arial"/>
                <a:cs typeface="Arial"/>
              </a:rPr>
              <a:t>Bim</a:t>
            </a:r>
            <a:r>
              <a:rPr lang="nl-NL" sz="4000" dirty="0" smtClean="0">
                <a:latin typeface="Arial"/>
                <a:cs typeface="Arial"/>
              </a:rPr>
              <a:t> </a:t>
            </a:r>
            <a:r>
              <a:rPr lang="nl-NL" sz="4000" dirty="0" err="1" smtClean="0">
                <a:latin typeface="Arial"/>
                <a:cs typeface="Arial"/>
              </a:rPr>
              <a:t>bum</a:t>
            </a:r>
            <a:r>
              <a:rPr lang="nl-NL" sz="4000" dirty="0" smtClean="0">
                <a:latin typeface="Arial"/>
                <a:cs typeface="Arial"/>
              </a:rPr>
              <a:t> </a:t>
            </a:r>
            <a:r>
              <a:rPr lang="nl-NL" sz="4000" dirty="0" err="1" smtClean="0">
                <a:latin typeface="Arial"/>
                <a:cs typeface="Arial"/>
              </a:rPr>
              <a:t>biddy</a:t>
            </a:r>
            <a:endParaRPr lang="nl-NL" sz="4000" dirty="0">
              <a:latin typeface="Arial"/>
              <a:cs typeface="Arial"/>
            </a:endParaRPr>
          </a:p>
          <a:p>
            <a:r>
              <a:rPr lang="nl-NL" sz="1050" dirty="0">
                <a:hlinkClick r:id="rId2"/>
              </a:rPr>
              <a:t>https://www.youtube.com/watch?v=</a:t>
            </a:r>
            <a:r>
              <a:rPr lang="nl-NL" sz="1050" dirty="0" smtClean="0">
                <a:hlinkClick r:id="rId2"/>
              </a:rPr>
              <a:t>hz0dSnaTs2g</a:t>
            </a:r>
            <a:r>
              <a:rPr lang="nl-NL" sz="1050" dirty="0" smtClean="0"/>
              <a:t> </a:t>
            </a:r>
            <a:r>
              <a:rPr lang="nl-NL" sz="1050" dirty="0"/>
              <a:t> </a:t>
            </a:r>
            <a:r>
              <a:rPr lang="nl-NL" sz="1050" dirty="0" smtClean="0"/>
              <a:t>of </a:t>
            </a:r>
            <a:r>
              <a:rPr lang="en-US" sz="1050" u="sng" dirty="0">
                <a:hlinkClick r:id="rId3"/>
              </a:rPr>
              <a:t>https://www.youtube.com/watch?v=aXZWgOf2lSA</a:t>
            </a:r>
            <a:r>
              <a:rPr lang="en-US" sz="1050" u="sng" dirty="0"/>
              <a:t/>
            </a:r>
            <a:br>
              <a:rPr lang="en-US" sz="1050" u="sng" dirty="0"/>
            </a:br>
            <a:r>
              <a:rPr lang="en-US" sz="1050" u="sng" dirty="0">
                <a:hlinkClick r:id="rId4"/>
              </a:rPr>
              <a:t>https://www.youtube.com/watch?v=kyJeSJySAec&amp;feature=youtu.be</a:t>
            </a:r>
            <a:endParaRPr lang="nl-NL" sz="1050" dirty="0"/>
          </a:p>
          <a:p>
            <a:r>
              <a:rPr lang="nl-N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957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81174" y="302875"/>
            <a:ext cx="787307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charset="2"/>
              <a:buChar char="u"/>
            </a:pPr>
            <a:r>
              <a:rPr lang="nl-NL" sz="4000" dirty="0" err="1" smtClean="0">
                <a:latin typeface="Arial"/>
                <a:cs typeface="Arial"/>
              </a:rPr>
              <a:t>Bim</a:t>
            </a:r>
            <a:r>
              <a:rPr lang="nl-NL" sz="4000" dirty="0" smtClean="0">
                <a:latin typeface="Arial"/>
                <a:cs typeface="Arial"/>
              </a:rPr>
              <a:t> </a:t>
            </a:r>
            <a:r>
              <a:rPr lang="nl-NL" sz="4000" dirty="0" err="1" smtClean="0">
                <a:latin typeface="Arial"/>
                <a:cs typeface="Arial"/>
              </a:rPr>
              <a:t>bum</a:t>
            </a:r>
            <a:r>
              <a:rPr lang="nl-NL" sz="4000" dirty="0" smtClean="0">
                <a:latin typeface="Arial"/>
                <a:cs typeface="Arial"/>
              </a:rPr>
              <a:t> </a:t>
            </a:r>
            <a:r>
              <a:rPr lang="nl-NL" sz="4000" dirty="0" err="1" smtClean="0">
                <a:latin typeface="Arial"/>
                <a:cs typeface="Arial"/>
              </a:rPr>
              <a:t>biddy</a:t>
            </a:r>
            <a:endParaRPr lang="nl-NL" sz="4000" dirty="0">
              <a:latin typeface="Arial"/>
              <a:cs typeface="Arial"/>
            </a:endParaRPr>
          </a:p>
          <a:p>
            <a:r>
              <a:rPr lang="nl-NL" sz="1050" dirty="0">
                <a:hlinkClick r:id="rId2"/>
              </a:rPr>
              <a:t>https://www.youtube.com/watch?v=</a:t>
            </a:r>
            <a:r>
              <a:rPr lang="nl-NL" sz="1050" dirty="0" smtClean="0">
                <a:hlinkClick r:id="rId2"/>
              </a:rPr>
              <a:t>hz0dSnaTs2g</a:t>
            </a:r>
            <a:r>
              <a:rPr lang="nl-NL" sz="1050" dirty="0" smtClean="0"/>
              <a:t> </a:t>
            </a:r>
            <a:r>
              <a:rPr lang="nl-NL" sz="1050" dirty="0"/>
              <a:t> </a:t>
            </a:r>
            <a:r>
              <a:rPr lang="nl-NL" sz="1050" dirty="0" smtClean="0"/>
              <a:t>or </a:t>
            </a:r>
            <a:r>
              <a:rPr lang="en-US" sz="1050" u="sng" dirty="0" smtClean="0">
                <a:hlinkClick r:id="rId3"/>
              </a:rPr>
              <a:t>https</a:t>
            </a:r>
            <a:r>
              <a:rPr lang="en-US" sz="1050" u="sng" dirty="0">
                <a:hlinkClick r:id="rId3"/>
              </a:rPr>
              <a:t>://</a:t>
            </a:r>
            <a:r>
              <a:rPr lang="en-US" sz="1050" u="sng" dirty="0" smtClean="0">
                <a:hlinkClick r:id="rId3"/>
              </a:rPr>
              <a:t>www.youtube.com/watch?v=aXZWgOf2lSA</a:t>
            </a:r>
            <a:r>
              <a:rPr lang="en-US" sz="1050" u="sng" dirty="0"/>
              <a:t> </a:t>
            </a:r>
            <a:r>
              <a:rPr lang="en-US" sz="1050" u="sng" dirty="0" smtClean="0"/>
              <a:t>or</a:t>
            </a:r>
            <a:r>
              <a:rPr lang="en-US" sz="1050" u="sng" dirty="0"/>
              <a:t/>
            </a:r>
            <a:br>
              <a:rPr lang="en-US" sz="1050" u="sng" dirty="0"/>
            </a:br>
            <a:r>
              <a:rPr lang="en-US" sz="1050" u="sng" dirty="0">
                <a:hlinkClick r:id="rId4"/>
              </a:rPr>
              <a:t>https://</a:t>
            </a:r>
            <a:r>
              <a:rPr lang="en-US" sz="1050" u="sng" dirty="0" smtClean="0">
                <a:hlinkClick r:id="rId4"/>
              </a:rPr>
              <a:t>www.youtube.com/watch?v=kyJeSJySAec&amp;feature=youtu.be</a:t>
            </a:r>
            <a:endParaRPr lang="nl-NL" dirty="0"/>
          </a:p>
          <a:p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 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439" y="2010833"/>
            <a:ext cx="1862665" cy="27961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40" y="2385689"/>
            <a:ext cx="3240999" cy="2169377"/>
          </a:xfrm>
          <a:prstGeom prst="rect">
            <a:avLst/>
          </a:prstGeom>
        </p:spPr>
      </p:pic>
      <p:pic>
        <p:nvPicPr>
          <p:cNvPr id="6" name="Afbeelding 5" descr="slap_kne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3" y="2010833"/>
            <a:ext cx="1913467" cy="298349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100667" y="4809665"/>
            <a:ext cx="59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>
                <a:latin typeface="Arial"/>
                <a:cs typeface="Arial"/>
              </a:rPr>
              <a:t>bim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4845610" y="503932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>
                <a:latin typeface="Arial"/>
                <a:cs typeface="Arial"/>
              </a:rPr>
              <a:t>bum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7511866" y="517899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b="1" dirty="0" err="1">
                <a:latin typeface="Arial"/>
                <a:cs typeface="Arial"/>
              </a:rPr>
              <a:t>biddy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5" name="Afbeelding 14" descr="bimbumbiddy_klapoefening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555"/>
            <a:ext cx="9144000" cy="34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mbumbiddy.m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3" y="-720292"/>
            <a:ext cx="7996968" cy="11316719"/>
          </a:xfrm>
          <a:prstGeom prst="rect">
            <a:avLst/>
          </a:prstGeom>
        </p:spPr>
      </p:pic>
      <p:pic>
        <p:nvPicPr>
          <p:cNvPr id="4" name="Afbeelding 3" descr="bimbumbiddyBW.m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603"/>
            <a:ext cx="9144000" cy="56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283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Office-thema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Mirjam Slats</dc:creator>
  <cp:lastModifiedBy>Wilfred van Eisden</cp:lastModifiedBy>
  <cp:revision>4</cp:revision>
  <cp:lastPrinted>2019-10-02T12:41:14Z</cp:lastPrinted>
  <dcterms:created xsi:type="dcterms:W3CDTF">2019-03-13T20:32:56Z</dcterms:created>
  <dcterms:modified xsi:type="dcterms:W3CDTF">2019-10-02T12:42:55Z</dcterms:modified>
</cp:coreProperties>
</file>